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422" r:id="rId3"/>
    <p:sldId id="424" r:id="rId4"/>
    <p:sldId id="425" r:id="rId5"/>
    <p:sldId id="426" r:id="rId6"/>
    <p:sldId id="427" r:id="rId7"/>
    <p:sldId id="428" r:id="rId8"/>
    <p:sldId id="430" r:id="rId9"/>
    <p:sldId id="431" r:id="rId10"/>
    <p:sldId id="432" r:id="rId11"/>
    <p:sldId id="429" r:id="rId12"/>
    <p:sldId id="434" r:id="rId13"/>
    <p:sldId id="435" r:id="rId14"/>
    <p:sldId id="433" r:id="rId15"/>
    <p:sldId id="436" r:id="rId16"/>
    <p:sldId id="437" r:id="rId17"/>
    <p:sldId id="440" r:id="rId18"/>
    <p:sldId id="438" r:id="rId19"/>
    <p:sldId id="439" r:id="rId20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2E5E33C8-A03C-4361-AC99-966133B03F28}" type="datetime1">
              <a:rPr lang="en-US" smtClean="0"/>
              <a:t>5/25/2015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7E6B9B69-8903-43F4-BF47-9176746BDB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9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12295708-0FE1-4CF7-8884-A5AFF41DAF82}" type="datetime1">
              <a:rPr lang="en-US" smtClean="0"/>
              <a:t>5/25/2015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19F992FE-F0B4-4218-A345-1E325DBBEF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3437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4D42E75-AEBC-4D01-B994-6922B330065D}" type="datetime1">
              <a:rPr lang="en-US" smtClean="0"/>
              <a:t>5/25/2015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2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3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2FAD366-4F66-446A-8F96-60297E483B54}" type="datetime1">
              <a:rPr lang="en-US" smtClean="0"/>
              <a:t>5/25/2015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3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3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F9E6645-DD3C-4CE9-9B82-6A27199BFC2C}" type="datetime1">
              <a:rPr lang="en-US" smtClean="0"/>
              <a:t>5/25/2015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4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39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A0FBA8E-02A4-4D25-8054-64B1ADF5F096}" type="datetime1">
              <a:rPr lang="en-US" smtClean="0"/>
              <a:t>5/25/2015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5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BA5014C-A607-4486-A7B5-6592E19929DE}" type="datetime1">
              <a:rPr lang="en-US" smtClean="0"/>
              <a:t>5/25/2015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7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76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5FF8968-2B01-4D2E-9003-BAE1F26D87B3}" type="datetime1">
              <a:rPr lang="en-US" smtClean="0"/>
              <a:t>5/25/2015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8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8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7C86323-23D7-44D8-B18D-62F76D80DF21}" type="datetime1">
              <a:rPr lang="en-US" smtClean="0"/>
              <a:t>5/25/2015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9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55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AD8875-D928-4F6B-BACB-43DCBBCDA21F}" type="datetime1">
              <a:rPr lang="en-US" smtClean="0"/>
              <a:t>5/25/2015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16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26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89A21F-C73A-4BF1-A4EB-0233C6A2CDEE}" type="datetime1">
              <a:rPr lang="en-US" smtClean="0"/>
              <a:t>5/25/2015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17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6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35FFEE-FE62-49F6-9298-C6B22899F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CDC49-F460-417D-AA22-349A71E29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956FA-5D82-4E3A-A723-5C0537373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FFEE-FE62-49F6-9298-C6B22899F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0F83-B7F6-473E-854C-5A1ECDB4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5668-B08B-4C40-9E50-CC798C688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DC94-6562-4EDE-AD0F-1B4CCCD25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BF9-5114-4F94-840B-17609BE0D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2FD8-62C3-46F8-863F-52E938093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03D8-59D2-4C64-B535-836E495D8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C2E-37D7-4FB2-854A-42BCECEEA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E0F83-B7F6-473E-854C-5A1ECDB4E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1E3D74-0376-49BD-8C79-481955ACD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CDC49-F460-417D-AA22-349A71E29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56FA-5D82-4E3A-A723-5C0537373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55668-B08B-4C40-9E50-CC798C688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DC94-6562-4EDE-AD0F-1B4CCCD258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B5BF9-5114-4F94-840B-17609BE0D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82FD8-62C3-46F8-863F-52E938093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B03D8-59D2-4C64-B535-836E495D8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33C2E-37D7-4FB2-854A-42BCECEEA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E3D74-0376-49BD-8C79-481955ACD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D9B153-4C4C-4198-A4B0-ED0E85912C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D9B153-4C4C-4198-A4B0-ED0E85912C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dirty="0" err="1"/>
              <a:t>bcmort</a:t>
            </a:r>
            <a:r>
              <a:rPr lang="en-US" dirty="0"/>
              <a:t> data set, the four-level factor cohort can be </a:t>
            </a:r>
            <a:r>
              <a:rPr lang="en-US" dirty="0" smtClean="0"/>
              <a:t>considered the </a:t>
            </a:r>
            <a:r>
              <a:rPr lang="en-US" dirty="0"/>
              <a:t>product of two two-level factors, </a:t>
            </a:r>
            <a:r>
              <a:rPr lang="en-US" dirty="0" smtClean="0"/>
              <a:t>say “period</a:t>
            </a:r>
            <a:r>
              <a:rPr lang="en-US" dirty="0"/>
              <a:t>” (1981-1991 or 1991-2001)</a:t>
            </a:r>
            <a:r>
              <a:rPr lang="en-US" dirty="0" smtClean="0"/>
              <a:t> </a:t>
            </a:r>
            <a:r>
              <a:rPr lang="en-US" dirty="0"/>
              <a:t>and “area” (Copenhagen/</a:t>
            </a:r>
            <a:r>
              <a:rPr lang="en-US" dirty="0" err="1"/>
              <a:t>Fredriksberg</a:t>
            </a:r>
            <a:r>
              <a:rPr lang="en-US" dirty="0"/>
              <a:t> and National)</a:t>
            </a:r>
            <a:r>
              <a:rPr lang="en-US" dirty="0" smtClean="0"/>
              <a:t>. Generate those two factors.</a:t>
            </a:r>
            <a:endParaRPr lang="en-US" dirty="0"/>
          </a:p>
          <a:p>
            <a:r>
              <a:rPr lang="en-US" dirty="0"/>
              <a:t>Fit a Poisson regression model to the data with </a:t>
            </a:r>
            <a:r>
              <a:rPr lang="en-US" dirty="0" smtClean="0"/>
              <a:t>age, period</a:t>
            </a:r>
            <a:r>
              <a:rPr lang="en-US" dirty="0"/>
              <a:t>, and area as descriptors, as well as the three two-factor </a:t>
            </a:r>
            <a:r>
              <a:rPr lang="en-US" dirty="0" smtClean="0"/>
              <a:t>interaction terms</a:t>
            </a:r>
            <a:r>
              <a:rPr lang="en-US" dirty="0"/>
              <a:t>. The interaction between period and area can be </a:t>
            </a:r>
            <a:r>
              <a:rPr lang="en-US" dirty="0" smtClean="0"/>
              <a:t>interpreted as </a:t>
            </a:r>
            <a:r>
              <a:rPr lang="en-US" dirty="0"/>
              <a:t>the effect of </a:t>
            </a:r>
            <a:r>
              <a:rPr lang="en-US" dirty="0" smtClean="0"/>
              <a:t>screening (explain why).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0F83-B7F6-473E-854C-5A1ECDB4EA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"/>
            <a:ext cx="6400800" cy="639127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03D8-59D2-4C64-B535-836E495D83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7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"/>
            <a:ext cx="6400800" cy="63912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03D8-59D2-4C64-B535-836E495D83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9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"/>
            <a:ext cx="6400800" cy="63912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03D8-59D2-4C64-B535-836E495D83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9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"/>
            <a:ext cx="6400800" cy="63912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03D8-59D2-4C64-B535-836E495D83E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56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"/>
            <a:ext cx="6400800" cy="63912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03D8-59D2-4C64-B535-836E495D83E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78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"/>
            <a:ext cx="6400800" cy="63912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03D8-59D2-4C64-B535-836E495D83E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84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16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 smtClean="0">
                <a:latin typeface="Courier New" pitchFamily="49" charset="0"/>
              </a:rPr>
              <a:t>&gt; predict(ad.net.5,s=l1se,type="nonzero")</a:t>
            </a:r>
          </a:p>
          <a:p>
            <a:r>
              <a:rPr lang="en-US" sz="1200" dirty="0" smtClean="0">
                <a:latin typeface="Courier New" pitchFamily="49" charset="0"/>
              </a:rPr>
              <a:t>    X1</a:t>
            </a:r>
          </a:p>
          <a:p>
            <a:r>
              <a:rPr lang="en-US" sz="1200" dirty="0" smtClean="0">
                <a:latin typeface="Courier New" pitchFamily="49" charset="0"/>
              </a:rPr>
              <a:t>1    1</a:t>
            </a:r>
          </a:p>
          <a:p>
            <a:r>
              <a:rPr lang="en-US" sz="1200" dirty="0" smtClean="0">
                <a:latin typeface="Courier New" pitchFamily="49" charset="0"/>
              </a:rPr>
              <a:t>2    4</a:t>
            </a:r>
          </a:p>
          <a:p>
            <a:r>
              <a:rPr lang="en-US" sz="1200" dirty="0" smtClean="0">
                <a:latin typeface="Courier New" pitchFamily="49" charset="0"/>
              </a:rPr>
              <a:t>3    8</a:t>
            </a:r>
          </a:p>
          <a:p>
            <a:r>
              <a:rPr lang="en-US" sz="1200" dirty="0" smtClean="0">
                <a:latin typeface="Courier New" pitchFamily="49" charset="0"/>
              </a:rPr>
              <a:t>4   10</a:t>
            </a:r>
          </a:p>
          <a:p>
            <a:r>
              <a:rPr lang="en-US" sz="1200" dirty="0" smtClean="0">
                <a:latin typeface="Courier New" pitchFamily="49" charset="0"/>
              </a:rPr>
              <a:t>5   12</a:t>
            </a:r>
          </a:p>
          <a:p>
            <a:r>
              <a:rPr lang="en-US" sz="1200" dirty="0" smtClean="0">
                <a:latin typeface="Courier New" pitchFamily="49" charset="0"/>
              </a:rPr>
              <a:t>…………</a:t>
            </a:r>
          </a:p>
          <a:p>
            <a:r>
              <a:rPr lang="en-US" sz="1200" dirty="0" smtClean="0">
                <a:latin typeface="Courier New" pitchFamily="49" charset="0"/>
              </a:rPr>
              <a:t>30 113</a:t>
            </a:r>
          </a:p>
          <a:p>
            <a:r>
              <a:rPr lang="en-US" sz="1200" dirty="0" smtClean="0">
                <a:latin typeface="Courier New" pitchFamily="49" charset="0"/>
              </a:rPr>
              <a:t>31 117</a:t>
            </a:r>
          </a:p>
          <a:p>
            <a:r>
              <a:rPr lang="en-US" sz="1200" dirty="0" smtClean="0">
                <a:latin typeface="Courier New" pitchFamily="49" charset="0"/>
              </a:rPr>
              <a:t>32 118</a:t>
            </a:r>
          </a:p>
          <a:p>
            <a:r>
              <a:rPr lang="en-US" sz="1200" dirty="0" smtClean="0">
                <a:latin typeface="Courier New" pitchFamily="49" charset="0"/>
              </a:rPr>
              <a:t>33 120</a:t>
            </a:r>
          </a:p>
          <a:p>
            <a:r>
              <a:rPr lang="en-US" sz="1200" dirty="0" smtClean="0">
                <a:latin typeface="Courier New" pitchFamily="49" charset="0"/>
              </a:rPr>
              <a:t>&gt; </a:t>
            </a:r>
            <a:r>
              <a:rPr lang="en-US" sz="1200" dirty="0" err="1" smtClean="0">
                <a:latin typeface="Courier New" pitchFamily="49" charset="0"/>
              </a:rPr>
              <a:t>colnames</a:t>
            </a:r>
            <a:r>
              <a:rPr lang="en-US" sz="1200" dirty="0" smtClean="0">
                <a:latin typeface="Courier New" pitchFamily="49" charset="0"/>
              </a:rPr>
              <a:t>(admat.net)[predict(ad.net.5,s=l1se,type="nonzero")$X1]</a:t>
            </a:r>
          </a:p>
          <a:p>
            <a:r>
              <a:rPr lang="en-US" sz="1200" dirty="0" smtClean="0">
                <a:latin typeface="Courier New" pitchFamily="49" charset="0"/>
              </a:rPr>
              <a:t> [1] "ACE..CD143."                                         "Agouti.Related.Protein..</a:t>
            </a:r>
            <a:r>
              <a:rPr lang="en-US" sz="1200" dirty="0" err="1" smtClean="0">
                <a:latin typeface="Courier New" pitchFamily="49" charset="0"/>
              </a:rPr>
              <a:t>AgRP</a:t>
            </a:r>
            <a:r>
              <a:rPr lang="en-US" sz="1200" dirty="0" smtClean="0">
                <a:latin typeface="Courier New" pitchFamily="49" charset="0"/>
              </a:rPr>
              <a:t>."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 [3] "Angiopoietin.2..ANG.2."                              "</a:t>
            </a:r>
            <a:r>
              <a:rPr lang="en-US" sz="1200" dirty="0" err="1" smtClean="0">
                <a:latin typeface="Courier New" pitchFamily="49" charset="0"/>
              </a:rPr>
              <a:t>ApoAI</a:t>
            </a:r>
            <a:r>
              <a:rPr lang="en-US" sz="1200" dirty="0" smtClean="0">
                <a:latin typeface="Courier New" pitchFamily="49" charset="0"/>
              </a:rPr>
              <a:t>"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 [5] "</a:t>
            </a:r>
            <a:r>
              <a:rPr lang="en-US" sz="1200" dirty="0" err="1" smtClean="0">
                <a:latin typeface="Courier New" pitchFamily="49" charset="0"/>
              </a:rPr>
              <a:t>ApoB</a:t>
            </a:r>
            <a:r>
              <a:rPr lang="en-US" sz="1200" dirty="0" smtClean="0">
                <a:latin typeface="Courier New" pitchFamily="49" charset="0"/>
              </a:rPr>
              <a:t>"                                                "</a:t>
            </a:r>
            <a:r>
              <a:rPr lang="en-US" sz="1200" dirty="0" err="1" smtClean="0">
                <a:latin typeface="Courier New" pitchFamily="49" charset="0"/>
              </a:rPr>
              <a:t>ApoE</a:t>
            </a:r>
            <a:r>
              <a:rPr lang="en-US" sz="1200" dirty="0" smtClean="0">
                <a:latin typeface="Courier New" pitchFamily="49" charset="0"/>
              </a:rPr>
              <a:t>"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 [7] "</a:t>
            </a:r>
            <a:r>
              <a:rPr lang="en-US" sz="1200" dirty="0" err="1" smtClean="0">
                <a:latin typeface="Courier New" pitchFamily="49" charset="0"/>
              </a:rPr>
              <a:t>ApoH</a:t>
            </a:r>
            <a:r>
              <a:rPr lang="en-US" sz="1200" dirty="0" smtClean="0">
                <a:latin typeface="Courier New" pitchFamily="49" charset="0"/>
              </a:rPr>
              <a:t>"                                                "Apolipoprotein.A1"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 [9] "</a:t>
            </a:r>
            <a:r>
              <a:rPr lang="en-US" sz="1200" dirty="0" err="1" smtClean="0">
                <a:latin typeface="Courier New" pitchFamily="49" charset="0"/>
              </a:rPr>
              <a:t>Apolipoprotein.CIII</a:t>
            </a:r>
            <a:r>
              <a:rPr lang="en-US" sz="1200" dirty="0" smtClean="0">
                <a:latin typeface="Courier New" pitchFamily="49" charset="0"/>
              </a:rPr>
              <a:t>"                                 "ASP"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[11] "</a:t>
            </a:r>
            <a:r>
              <a:rPr lang="en-US" sz="1200" dirty="0" err="1" smtClean="0">
                <a:latin typeface="Courier New" pitchFamily="49" charset="0"/>
              </a:rPr>
              <a:t>B.Lymphocyte.Chemoattractant..BLC</a:t>
            </a:r>
            <a:r>
              <a:rPr lang="en-US" sz="1200" dirty="0" smtClean="0">
                <a:latin typeface="Courier New" pitchFamily="49" charset="0"/>
              </a:rPr>
              <a:t>."                  "</a:t>
            </a:r>
            <a:r>
              <a:rPr lang="en-US" sz="1200" dirty="0" err="1" smtClean="0">
                <a:latin typeface="Courier New" pitchFamily="49" charset="0"/>
              </a:rPr>
              <a:t>Betacellulin</a:t>
            </a:r>
            <a:r>
              <a:rPr lang="en-US" sz="1200" dirty="0" smtClean="0">
                <a:latin typeface="Courier New" pitchFamily="49" charset="0"/>
              </a:rPr>
              <a:t>"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[13] "Calcitonin"                                          "CD40.Ligand"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[15] "Cortisol"                                            "</a:t>
            </a:r>
            <a:r>
              <a:rPr lang="en-US" sz="1200" dirty="0" err="1" smtClean="0">
                <a:latin typeface="Courier New" pitchFamily="49" charset="0"/>
              </a:rPr>
              <a:t>Creatine.Kinase.MB</a:t>
            </a:r>
            <a:r>
              <a:rPr lang="en-US" sz="1200" dirty="0" smtClean="0">
                <a:latin typeface="Courier New" pitchFamily="49" charset="0"/>
              </a:rPr>
              <a:t>"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[17] "EGF.R"                                               "Ferritin"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[19] "FSH"                                                 "HCC.4"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[21] "IGF.1"                                               "IL.13"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[23] "IL.18"                                               "MCP.3"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[25] "MDC"                                                 "MIF"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[27] "MIP.1.alpha"                                         "</a:t>
            </a:r>
            <a:r>
              <a:rPr lang="en-US" sz="1200" dirty="0" err="1" smtClean="0">
                <a:latin typeface="Courier New" pitchFamily="49" charset="0"/>
              </a:rPr>
              <a:t>Prostate.Specific.Antigen..Free</a:t>
            </a:r>
            <a:r>
              <a:rPr lang="en-US" sz="1200" dirty="0" smtClean="0">
                <a:latin typeface="Courier New" pitchFamily="49" charset="0"/>
              </a:rPr>
              <a:t>"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[29] "</a:t>
            </a:r>
            <a:r>
              <a:rPr lang="en-US" sz="1200" dirty="0" err="1" smtClean="0">
                <a:latin typeface="Courier New" pitchFamily="49" charset="0"/>
              </a:rPr>
              <a:t>Pulmonary.and.Activation.Regulated.Chemokine..PARC</a:t>
            </a:r>
            <a:r>
              <a:rPr lang="en-US" sz="1200" dirty="0" smtClean="0">
                <a:latin typeface="Courier New" pitchFamily="49" charset="0"/>
              </a:rPr>
              <a:t>." "PYY"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[31] "SGOT"                                                "SHBG"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</a:rPr>
              <a:t>[33] "</a:t>
            </a:r>
            <a:r>
              <a:rPr lang="en-US" sz="1200" dirty="0" err="1" smtClean="0">
                <a:latin typeface="Courier New" pitchFamily="49" charset="0"/>
              </a:rPr>
              <a:t>Stem.Cell.Factor</a:t>
            </a:r>
            <a:r>
              <a:rPr lang="en-US" sz="1200" dirty="0" smtClean="0">
                <a:latin typeface="Courier New" pitchFamily="49" charset="0"/>
              </a:rPr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2699179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17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977205"/>
            <a:ext cx="91440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&gt; plot(</a:t>
            </a:r>
            <a:r>
              <a:rPr lang="en-US" sz="1400" dirty="0" err="1">
                <a:latin typeface="Courier New" pitchFamily="49" charset="0"/>
              </a:rPr>
              <a:t>cv.glmnet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admat.net,diag.net,family</a:t>
            </a:r>
            <a:r>
              <a:rPr lang="en-US" sz="1400" dirty="0">
                <a:latin typeface="Courier New" pitchFamily="49" charset="0"/>
              </a:rPr>
              <a:t>="</a:t>
            </a:r>
            <a:r>
              <a:rPr lang="en-US" sz="1400" dirty="0" err="1">
                <a:latin typeface="Courier New" pitchFamily="49" charset="0"/>
              </a:rPr>
              <a:t>binomial",type</a:t>
            </a:r>
            <a:r>
              <a:rPr lang="en-US" sz="1400" dirty="0">
                <a:latin typeface="Courier New" pitchFamily="49" charset="0"/>
              </a:rPr>
              <a:t>="</a:t>
            </a:r>
            <a:r>
              <a:rPr lang="en-US" sz="1400" dirty="0" err="1">
                <a:latin typeface="Courier New" pitchFamily="49" charset="0"/>
              </a:rPr>
              <a:t>class",alpha</a:t>
            </a:r>
            <a:r>
              <a:rPr lang="en-US" sz="1400" dirty="0">
                <a:latin typeface="Courier New" pitchFamily="49" charset="0"/>
              </a:rPr>
              <a:t>=0.5))</a:t>
            </a:r>
          </a:p>
          <a:p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smtClean="0">
                <a:latin typeface="Courier New" pitchFamily="49" charset="0"/>
              </a:rPr>
              <a:t>preds.5 </a:t>
            </a:r>
            <a:r>
              <a:rPr lang="en-US" sz="1400" dirty="0">
                <a:latin typeface="Courier New" pitchFamily="49" charset="0"/>
              </a:rPr>
              <a:t>&lt;- predict(ad.net.5,s=l1se,newx=</a:t>
            </a:r>
            <a:r>
              <a:rPr lang="en-US" sz="1400" dirty="0" err="1">
                <a:latin typeface="Courier New" pitchFamily="49" charset="0"/>
              </a:rPr>
              <a:t>admat.net,type</a:t>
            </a:r>
            <a:r>
              <a:rPr lang="en-US" sz="1400" dirty="0">
                <a:latin typeface="Courier New" pitchFamily="49" charset="0"/>
              </a:rPr>
              <a:t>="class")</a:t>
            </a:r>
          </a:p>
          <a:p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smtClean="0">
                <a:latin typeface="Courier New" pitchFamily="49" charset="0"/>
              </a:rPr>
              <a:t>table(preds.5,diag.net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     diag.net</a:t>
            </a:r>
          </a:p>
          <a:p>
            <a:r>
              <a:rPr lang="en-US" sz="1400" dirty="0" err="1">
                <a:latin typeface="Courier New" pitchFamily="49" charset="0"/>
              </a:rPr>
              <a:t>preds</a:t>
            </a:r>
            <a:r>
              <a:rPr lang="en-US" sz="1400" dirty="0">
                <a:latin typeface="Courier New" pitchFamily="49" charset="0"/>
              </a:rPr>
              <a:t> AD OD</a:t>
            </a:r>
          </a:p>
          <a:p>
            <a:r>
              <a:rPr lang="en-US" sz="1400" dirty="0">
                <a:latin typeface="Courier New" pitchFamily="49" charset="0"/>
              </a:rPr>
              <a:t>   AD 31  0</a:t>
            </a:r>
          </a:p>
          <a:p>
            <a:r>
              <a:rPr lang="en-US" sz="1400" dirty="0">
                <a:latin typeface="Courier New" pitchFamily="49" charset="0"/>
              </a:rPr>
              <a:t>   OD  2 </a:t>
            </a:r>
            <a:r>
              <a:rPr lang="en-US" sz="1400" dirty="0" smtClean="0">
                <a:latin typeface="Courier New" pitchFamily="49" charset="0"/>
              </a:rPr>
              <a:t>41</a:t>
            </a:r>
          </a:p>
          <a:p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preds</a:t>
            </a:r>
            <a:r>
              <a:rPr lang="en-US" sz="1400" dirty="0">
                <a:latin typeface="Courier New" pitchFamily="49" charset="0"/>
              </a:rPr>
              <a:t> &lt;- predict(</a:t>
            </a:r>
            <a:r>
              <a:rPr lang="en-US" sz="1400" dirty="0" err="1">
                <a:latin typeface="Courier New" pitchFamily="49" charset="0"/>
              </a:rPr>
              <a:t>ad.net,s</a:t>
            </a:r>
            <a:r>
              <a:rPr lang="en-US" sz="1400" dirty="0">
                <a:latin typeface="Courier New" pitchFamily="49" charset="0"/>
              </a:rPr>
              <a:t>=l1se,newx=</a:t>
            </a:r>
            <a:r>
              <a:rPr lang="en-US" sz="1400" dirty="0" err="1">
                <a:latin typeface="Courier New" pitchFamily="49" charset="0"/>
              </a:rPr>
              <a:t>admat.net,type</a:t>
            </a:r>
            <a:r>
              <a:rPr lang="en-US" sz="1400" dirty="0">
                <a:latin typeface="Courier New" pitchFamily="49" charset="0"/>
              </a:rPr>
              <a:t>="class")</a:t>
            </a:r>
          </a:p>
          <a:p>
            <a:r>
              <a:rPr lang="en-US" sz="1400" dirty="0">
                <a:latin typeface="Courier New" pitchFamily="49" charset="0"/>
              </a:rPr>
              <a:t>&gt; table(</a:t>
            </a:r>
            <a:r>
              <a:rPr lang="en-US" sz="1400" dirty="0" err="1">
                <a:latin typeface="Courier New" pitchFamily="49" charset="0"/>
              </a:rPr>
              <a:t>preds,diag.net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     diag.net</a:t>
            </a:r>
          </a:p>
          <a:p>
            <a:r>
              <a:rPr lang="en-US" sz="1400" dirty="0" err="1">
                <a:latin typeface="Courier New" pitchFamily="49" charset="0"/>
              </a:rPr>
              <a:t>preds</a:t>
            </a:r>
            <a:r>
              <a:rPr lang="en-US" sz="1400" dirty="0">
                <a:latin typeface="Courier New" pitchFamily="49" charset="0"/>
              </a:rPr>
              <a:t> AD OD</a:t>
            </a:r>
          </a:p>
          <a:p>
            <a:r>
              <a:rPr lang="en-US" sz="1400" dirty="0">
                <a:latin typeface="Courier New" pitchFamily="49" charset="0"/>
              </a:rPr>
              <a:t>   AD 30  0</a:t>
            </a:r>
          </a:p>
          <a:p>
            <a:r>
              <a:rPr lang="en-US" sz="1400" dirty="0">
                <a:latin typeface="Courier New" pitchFamily="49" charset="0"/>
              </a:rPr>
              <a:t>   OD  3 </a:t>
            </a:r>
            <a:r>
              <a:rPr lang="en-US" sz="1400" dirty="0" smtClean="0">
                <a:latin typeface="Courier New" pitchFamily="49" charset="0"/>
              </a:rPr>
              <a:t>41</a:t>
            </a:r>
          </a:p>
          <a:p>
            <a:endParaRPr lang="en-US" sz="1400" dirty="0">
              <a:latin typeface="Courier New" pitchFamily="49" charset="0"/>
            </a:endParaRP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Plots show minimum cross-validated error is between 10% and 20%. </a:t>
            </a:r>
          </a:p>
          <a:p>
            <a:r>
              <a:rPr lang="en-US" sz="1400" dirty="0" smtClean="0">
                <a:latin typeface="Courier New" pitchFamily="49" charset="0"/>
              </a:rPr>
              <a:t>If we predict to the whole data set using a model fitted from the </a:t>
            </a:r>
          </a:p>
          <a:p>
            <a:r>
              <a:rPr lang="en-US" sz="1400" dirty="0" smtClean="0">
                <a:latin typeface="Courier New" pitchFamily="49" charset="0"/>
              </a:rPr>
              <a:t>whole data set, the apparent error is under 5%. The former estimate </a:t>
            </a:r>
          </a:p>
          <a:p>
            <a:r>
              <a:rPr lang="en-US" sz="1400" dirty="0" smtClean="0">
                <a:latin typeface="Courier New" pitchFamily="49" charset="0"/>
              </a:rPr>
              <a:t>is the more realistic. Even better would be to </a:t>
            </a:r>
            <a:r>
              <a:rPr lang="en-US" sz="1400" smtClean="0">
                <a:latin typeface="Courier New" pitchFamily="49" charset="0"/>
              </a:rPr>
              <a:t>do nested CV.</a:t>
            </a:r>
            <a:endParaRPr lang="en-US" sz="1400" dirty="0" smtClean="0">
              <a:latin typeface="Courier New" pitchFamily="49" charset="0"/>
            </a:endParaRP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If we predict at lambda = </a:t>
            </a:r>
            <a:r>
              <a:rPr lang="en-US" sz="1400" dirty="0" err="1" smtClean="0">
                <a:latin typeface="Courier New" pitchFamily="49" charset="0"/>
              </a:rPr>
              <a:t>lmin</a:t>
            </a:r>
            <a:r>
              <a:rPr lang="en-US" sz="1400" dirty="0" smtClean="0">
                <a:latin typeface="Courier New" pitchFamily="49" charset="0"/>
              </a:rPr>
              <a:t>, the apparent error rate is near 0.</a:t>
            </a:r>
            <a:endParaRPr lang="en-US" sz="1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986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"/>
            <a:ext cx="6400800" cy="63912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03D8-59D2-4C64-B535-836E495D83E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2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2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latin typeface="Courier New" pitchFamily="49" charset="0"/>
              </a:rPr>
              <a:t>&gt; library(</a:t>
            </a:r>
            <a:r>
              <a:rPr lang="en-US" sz="1400" dirty="0" err="1" smtClean="0">
                <a:latin typeface="Courier New" pitchFamily="49" charset="0"/>
              </a:rPr>
              <a:t>ISwR</a:t>
            </a:r>
            <a:r>
              <a:rPr lang="en-US" sz="1400" dirty="0" smtClean="0">
                <a:latin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</a:rPr>
              <a:t>&gt; data(</a:t>
            </a:r>
            <a:r>
              <a:rPr lang="en-US" sz="1400" dirty="0" err="1" smtClean="0">
                <a:latin typeface="Courier New" pitchFamily="49" charset="0"/>
              </a:rPr>
              <a:t>bcmort</a:t>
            </a:r>
            <a:r>
              <a:rPr lang="en-US" sz="1400" dirty="0" smtClean="0">
                <a:latin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</a:rPr>
              <a:t>&gt; summary(</a:t>
            </a:r>
            <a:r>
              <a:rPr lang="en-US" sz="1400" dirty="0" err="1" smtClean="0">
                <a:latin typeface="Courier New" pitchFamily="49" charset="0"/>
              </a:rPr>
              <a:t>bcmort</a:t>
            </a:r>
            <a:r>
              <a:rPr lang="en-US" sz="1400" dirty="0" smtClean="0">
                <a:latin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</a:rPr>
              <a:t>    age              cohort    </a:t>
            </a:r>
            <a:r>
              <a:rPr lang="en-US" sz="1400" dirty="0" err="1" smtClean="0">
                <a:latin typeface="Courier New" pitchFamily="49" charset="0"/>
              </a:rPr>
              <a:t>bc.deaths</a:t>
            </a:r>
            <a:r>
              <a:rPr lang="en-US" sz="1400" dirty="0" smtClean="0">
                <a:latin typeface="Courier New" pitchFamily="49" charset="0"/>
              </a:rPr>
              <a:t>          </a:t>
            </a:r>
            <a:r>
              <a:rPr lang="en-US" sz="1400" dirty="0" err="1" smtClean="0">
                <a:latin typeface="Courier New" pitchFamily="49" charset="0"/>
              </a:rPr>
              <a:t>p.yr</a:t>
            </a:r>
            <a:r>
              <a:rPr lang="en-US" sz="1400" dirty="0" smtClean="0">
                <a:latin typeface="Courier New" pitchFamily="49" charset="0"/>
              </a:rPr>
              <a:t>        </a:t>
            </a:r>
          </a:p>
          <a:p>
            <a:r>
              <a:rPr lang="en-US" sz="1400" dirty="0" smtClean="0">
                <a:latin typeface="Courier New" pitchFamily="49" charset="0"/>
              </a:rPr>
              <a:t> 50-54:4   Study gr.    :6   Min.   :  9.0   Min.   :  25600  </a:t>
            </a:r>
          </a:p>
          <a:p>
            <a:r>
              <a:rPr lang="en-US" sz="1400" dirty="0" smtClean="0">
                <a:latin typeface="Courier New" pitchFamily="49" charset="0"/>
              </a:rPr>
              <a:t> 55-59:4   Nat.ctr.     :6   1st Qu.: 51.0   1st Qu.:  86434  </a:t>
            </a:r>
          </a:p>
          <a:p>
            <a:r>
              <a:rPr lang="en-US" sz="1400" dirty="0" smtClean="0">
                <a:latin typeface="Courier New" pitchFamily="49" charset="0"/>
              </a:rPr>
              <a:t> 60-64:4   Hist.ctr.    :6   Median :104.0   Median : 169261  </a:t>
            </a:r>
          </a:p>
          <a:p>
            <a:r>
              <a:rPr lang="en-US" sz="1400" dirty="0" smtClean="0">
                <a:latin typeface="Courier New" pitchFamily="49" charset="0"/>
              </a:rPr>
              <a:t> 65-69:4   Hist.nat.ctr.:6   Mean   :213.2   Mean   : 396520  </a:t>
            </a:r>
          </a:p>
          <a:p>
            <a:r>
              <a:rPr lang="en-US" sz="1400" dirty="0" smtClean="0">
                <a:latin typeface="Courier New" pitchFamily="49" charset="0"/>
              </a:rPr>
              <a:t> 70-74:4                     3rd Qu.:436.2   3rd Qu.: 781897  </a:t>
            </a:r>
          </a:p>
          <a:p>
            <a:r>
              <a:rPr lang="en-US" sz="1400" dirty="0" smtClean="0">
                <a:latin typeface="Courier New" pitchFamily="49" charset="0"/>
              </a:rPr>
              <a:t> 75-79:4                     Max.   :545.0   Max.   :1067778  </a:t>
            </a:r>
          </a:p>
          <a:p>
            <a:r>
              <a:rPr lang="en-US" sz="1400" dirty="0" smtClean="0">
                <a:latin typeface="Courier New" pitchFamily="49" charset="0"/>
              </a:rPr>
              <a:t>&gt; class(</a:t>
            </a:r>
            <a:r>
              <a:rPr lang="en-US" sz="1400" dirty="0" err="1" smtClean="0">
                <a:latin typeface="Courier New" pitchFamily="49" charset="0"/>
              </a:rPr>
              <a:t>bcmort$cohort</a:t>
            </a:r>
            <a:r>
              <a:rPr lang="en-US" sz="1400" dirty="0" smtClean="0">
                <a:latin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</a:rPr>
              <a:t>[1] "factor"</a:t>
            </a:r>
          </a:p>
          <a:p>
            <a:r>
              <a:rPr lang="en-US" sz="1400" dirty="0" smtClean="0">
                <a:latin typeface="Courier New" pitchFamily="49" charset="0"/>
              </a:rPr>
              <a:t>&gt; dim(</a:t>
            </a:r>
            <a:r>
              <a:rPr lang="en-US" sz="1400" dirty="0" err="1" smtClean="0">
                <a:latin typeface="Courier New" pitchFamily="49" charset="0"/>
              </a:rPr>
              <a:t>bcmort</a:t>
            </a:r>
            <a:r>
              <a:rPr lang="en-US" sz="1400" dirty="0" smtClean="0">
                <a:latin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</a:rPr>
              <a:t>[1] 24  4</a:t>
            </a:r>
          </a:p>
          <a:p>
            <a:r>
              <a:rPr lang="en-US" sz="1400" dirty="0" smtClean="0">
                <a:latin typeface="Courier New" pitchFamily="49" charset="0"/>
              </a:rPr>
              <a:t>&gt; </a:t>
            </a:r>
            <a:r>
              <a:rPr lang="en-US" sz="1400" dirty="0" err="1" smtClean="0">
                <a:latin typeface="Courier New" pitchFamily="49" charset="0"/>
              </a:rPr>
              <a:t>bcmort$cohort</a:t>
            </a:r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 [1] Study gr.     Study gr.     Study gr.     Study gr.     Study gr.     Study gr.     Nat.ctr.     </a:t>
            </a:r>
          </a:p>
          <a:p>
            <a:r>
              <a:rPr lang="en-US" sz="1400" dirty="0" smtClean="0">
                <a:latin typeface="Courier New" pitchFamily="49" charset="0"/>
              </a:rPr>
              <a:t> [8] Nat.ctr.      Nat.ctr.      Nat.ctr.      Nat.ctr.      Nat.ctr.      Hist.ctr.     Hist.ctr.    </a:t>
            </a:r>
          </a:p>
          <a:p>
            <a:r>
              <a:rPr lang="en-US" sz="1400" dirty="0" smtClean="0">
                <a:latin typeface="Courier New" pitchFamily="49" charset="0"/>
              </a:rPr>
              <a:t>[15] Hist.ctr.     Hist.ctr.     Hist.ctr.     Hist.ctr.    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</a:t>
            </a:r>
          </a:p>
          <a:p>
            <a:r>
              <a:rPr lang="en-US" sz="1400" dirty="0" smtClean="0">
                <a:latin typeface="Courier New" pitchFamily="49" charset="0"/>
              </a:rPr>
              <a:t>[22]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</a:t>
            </a:r>
          </a:p>
          <a:p>
            <a:r>
              <a:rPr lang="en-US" sz="1400" dirty="0" smtClean="0">
                <a:latin typeface="Courier New" pitchFamily="49" charset="0"/>
              </a:rPr>
              <a:t>Levels: Study gr. Nat.ctr. Hist.ctr.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</a:t>
            </a:r>
          </a:p>
          <a:p>
            <a:r>
              <a:rPr lang="en-US" sz="1400" dirty="0" smtClean="0">
                <a:latin typeface="Courier New" pitchFamily="49" charset="0"/>
              </a:rPr>
              <a:t>&gt; area &lt;- factor(</a:t>
            </a:r>
            <a:r>
              <a:rPr lang="en-US" sz="1400" dirty="0" err="1" smtClean="0">
                <a:latin typeface="Courier New" pitchFamily="49" charset="0"/>
              </a:rPr>
              <a:t>gl</a:t>
            </a:r>
            <a:r>
              <a:rPr lang="en-US" sz="1400" dirty="0" smtClean="0">
                <a:latin typeface="Courier New" pitchFamily="49" charset="0"/>
              </a:rPr>
              <a:t>(2,6,24,c("</a:t>
            </a:r>
            <a:r>
              <a:rPr lang="en-US" sz="1400" dirty="0" err="1" smtClean="0">
                <a:latin typeface="Courier New" pitchFamily="49" charset="0"/>
              </a:rPr>
              <a:t>Local","National</a:t>
            </a:r>
            <a:r>
              <a:rPr lang="en-US" sz="1400" dirty="0" smtClean="0">
                <a:latin typeface="Courier New" pitchFamily="49" charset="0"/>
              </a:rPr>
              <a:t>")))</a:t>
            </a:r>
          </a:p>
          <a:p>
            <a:r>
              <a:rPr lang="en-US" sz="1400" dirty="0" smtClean="0">
                <a:latin typeface="Courier New" pitchFamily="49" charset="0"/>
              </a:rPr>
              <a:t>&gt; period &lt;- factor(</a:t>
            </a:r>
            <a:r>
              <a:rPr lang="en-US" sz="1400" dirty="0" err="1" smtClean="0">
                <a:latin typeface="Courier New" pitchFamily="49" charset="0"/>
              </a:rPr>
              <a:t>gl</a:t>
            </a:r>
            <a:r>
              <a:rPr lang="en-US" sz="1400" dirty="0" smtClean="0">
                <a:latin typeface="Courier New" pitchFamily="49" charset="0"/>
              </a:rPr>
              <a:t>(2,12,24,c("1990s","1980s")))</a:t>
            </a:r>
          </a:p>
        </p:txBody>
      </p:sp>
    </p:spTree>
    <p:extLst>
      <p:ext uri="{BB962C8B-B14F-4D97-AF65-F5344CB8AC3E}">
        <p14:creationId xmlns:p14="http://schemas.microsoft.com/office/powerpoint/2010/main" val="31715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3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latin typeface="Courier New" pitchFamily="49" charset="0"/>
              </a:rPr>
              <a:t>&gt; </a:t>
            </a:r>
            <a:r>
              <a:rPr lang="en-US" sz="1400" dirty="0" err="1" smtClean="0">
                <a:latin typeface="Courier New" pitchFamily="49" charset="0"/>
              </a:rPr>
              <a:t>data.frame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bcmort$cohort,area,period</a:t>
            </a:r>
            <a:r>
              <a:rPr lang="en-US" sz="1400" dirty="0" smtClean="0">
                <a:latin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</a:rPr>
              <a:t>bcmort.cohort</a:t>
            </a:r>
            <a:r>
              <a:rPr lang="en-US" sz="1400" dirty="0" smtClean="0">
                <a:latin typeface="Courier New" pitchFamily="49" charset="0"/>
              </a:rPr>
              <a:t>     area period</a:t>
            </a:r>
          </a:p>
          <a:p>
            <a:r>
              <a:rPr lang="en-US" sz="1400" dirty="0" smtClean="0">
                <a:latin typeface="Courier New" pitchFamily="49" charset="0"/>
              </a:rPr>
              <a:t>1      Study gr.    Local  1990s</a:t>
            </a:r>
          </a:p>
          <a:p>
            <a:r>
              <a:rPr lang="en-US" sz="1400" dirty="0" smtClean="0">
                <a:latin typeface="Courier New" pitchFamily="49" charset="0"/>
              </a:rPr>
              <a:t>2      Study gr.    Local  1990s</a:t>
            </a:r>
          </a:p>
          <a:p>
            <a:r>
              <a:rPr lang="en-US" sz="1400" dirty="0" smtClean="0">
                <a:latin typeface="Courier New" pitchFamily="49" charset="0"/>
              </a:rPr>
              <a:t>3      Study gr.    Local  1990s</a:t>
            </a:r>
          </a:p>
          <a:p>
            <a:r>
              <a:rPr lang="en-US" sz="1400" dirty="0" smtClean="0">
                <a:latin typeface="Courier New" pitchFamily="49" charset="0"/>
              </a:rPr>
              <a:t>4      Study gr.    Local  1990s</a:t>
            </a:r>
          </a:p>
          <a:p>
            <a:r>
              <a:rPr lang="en-US" sz="1400" dirty="0" smtClean="0">
                <a:latin typeface="Courier New" pitchFamily="49" charset="0"/>
              </a:rPr>
              <a:t>5      Study gr.    Local  1990s</a:t>
            </a:r>
          </a:p>
          <a:p>
            <a:r>
              <a:rPr lang="en-US" sz="1400" dirty="0" smtClean="0">
                <a:latin typeface="Courier New" pitchFamily="49" charset="0"/>
              </a:rPr>
              <a:t>6      Study gr.    Local  1990s</a:t>
            </a:r>
          </a:p>
          <a:p>
            <a:r>
              <a:rPr lang="en-US" sz="1400" dirty="0" smtClean="0">
                <a:latin typeface="Courier New" pitchFamily="49" charset="0"/>
              </a:rPr>
              <a:t>7       Nat.ctr. National  1990s</a:t>
            </a:r>
          </a:p>
          <a:p>
            <a:r>
              <a:rPr lang="en-US" sz="1400" dirty="0" smtClean="0">
                <a:latin typeface="Courier New" pitchFamily="49" charset="0"/>
              </a:rPr>
              <a:t>8       Nat.ctr. National  1990s</a:t>
            </a:r>
          </a:p>
          <a:p>
            <a:r>
              <a:rPr lang="en-US" sz="1400" dirty="0" smtClean="0">
                <a:latin typeface="Courier New" pitchFamily="49" charset="0"/>
              </a:rPr>
              <a:t>9       Nat.ctr. National  1990s</a:t>
            </a:r>
          </a:p>
          <a:p>
            <a:r>
              <a:rPr lang="en-US" sz="1400" dirty="0" smtClean="0">
                <a:latin typeface="Courier New" pitchFamily="49" charset="0"/>
              </a:rPr>
              <a:t>10      Nat.ctr. National  1990s</a:t>
            </a:r>
          </a:p>
          <a:p>
            <a:r>
              <a:rPr lang="en-US" sz="1400" dirty="0" smtClean="0">
                <a:latin typeface="Courier New" pitchFamily="49" charset="0"/>
              </a:rPr>
              <a:t>11      Nat.ctr. National  1990s</a:t>
            </a:r>
          </a:p>
          <a:p>
            <a:r>
              <a:rPr lang="en-US" sz="1400" dirty="0" smtClean="0">
                <a:latin typeface="Courier New" pitchFamily="49" charset="0"/>
              </a:rPr>
              <a:t>12      Nat.ctr. National  1990s</a:t>
            </a:r>
          </a:p>
          <a:p>
            <a:r>
              <a:rPr lang="en-US" sz="1400" dirty="0" smtClean="0">
                <a:latin typeface="Courier New" pitchFamily="49" charset="0"/>
              </a:rPr>
              <a:t>13     Hist.ctr.    Local  1980s</a:t>
            </a:r>
          </a:p>
          <a:p>
            <a:r>
              <a:rPr lang="en-US" sz="1400" dirty="0" smtClean="0">
                <a:latin typeface="Courier New" pitchFamily="49" charset="0"/>
              </a:rPr>
              <a:t>14     Hist.ctr.    Local  1980s</a:t>
            </a:r>
          </a:p>
          <a:p>
            <a:r>
              <a:rPr lang="en-US" sz="1400" dirty="0" smtClean="0">
                <a:latin typeface="Courier New" pitchFamily="49" charset="0"/>
              </a:rPr>
              <a:t>15     Hist.ctr.    Local  1980s</a:t>
            </a:r>
          </a:p>
          <a:p>
            <a:r>
              <a:rPr lang="en-US" sz="1400" dirty="0" smtClean="0">
                <a:latin typeface="Courier New" pitchFamily="49" charset="0"/>
              </a:rPr>
              <a:t>16     Hist.ctr.    Local  1980s</a:t>
            </a:r>
          </a:p>
          <a:p>
            <a:r>
              <a:rPr lang="en-US" sz="1400" dirty="0" smtClean="0">
                <a:latin typeface="Courier New" pitchFamily="49" charset="0"/>
              </a:rPr>
              <a:t>17     Hist.ctr.    Local  1980s</a:t>
            </a:r>
          </a:p>
          <a:p>
            <a:r>
              <a:rPr lang="en-US" sz="1400" dirty="0" smtClean="0">
                <a:latin typeface="Courier New" pitchFamily="49" charset="0"/>
              </a:rPr>
              <a:t>18     Hist.ctr.    Local  1980s</a:t>
            </a:r>
          </a:p>
          <a:p>
            <a:r>
              <a:rPr lang="en-US" sz="1400" dirty="0" smtClean="0">
                <a:latin typeface="Courier New" pitchFamily="49" charset="0"/>
              </a:rPr>
              <a:t>19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National  1980s</a:t>
            </a:r>
          </a:p>
          <a:p>
            <a:r>
              <a:rPr lang="en-US" sz="1400" dirty="0" smtClean="0">
                <a:latin typeface="Courier New" pitchFamily="49" charset="0"/>
              </a:rPr>
              <a:t>20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National  1980s</a:t>
            </a:r>
          </a:p>
          <a:p>
            <a:r>
              <a:rPr lang="en-US" sz="1400" dirty="0" smtClean="0">
                <a:latin typeface="Courier New" pitchFamily="49" charset="0"/>
              </a:rPr>
              <a:t>21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National  1980s</a:t>
            </a:r>
          </a:p>
          <a:p>
            <a:r>
              <a:rPr lang="en-US" sz="1400" dirty="0" smtClean="0">
                <a:latin typeface="Courier New" pitchFamily="49" charset="0"/>
              </a:rPr>
              <a:t>22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National  1980s</a:t>
            </a:r>
          </a:p>
          <a:p>
            <a:r>
              <a:rPr lang="en-US" sz="1400" dirty="0" smtClean="0">
                <a:latin typeface="Courier New" pitchFamily="49" charset="0"/>
              </a:rPr>
              <a:t>23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National  1980s</a:t>
            </a:r>
          </a:p>
          <a:p>
            <a:r>
              <a:rPr lang="en-US" sz="1400" dirty="0" smtClean="0">
                <a:latin typeface="Courier New" pitchFamily="49" charset="0"/>
              </a:rPr>
              <a:t>24 </a:t>
            </a:r>
            <a:r>
              <a:rPr lang="en-US" sz="1400" dirty="0" err="1" smtClean="0">
                <a:latin typeface="Courier New" pitchFamily="49" charset="0"/>
              </a:rPr>
              <a:t>Hist.nat.ctr</a:t>
            </a:r>
            <a:r>
              <a:rPr lang="en-US" sz="1400" dirty="0" smtClean="0">
                <a:latin typeface="Courier New" pitchFamily="49" charset="0"/>
              </a:rPr>
              <a:t>. National  1980s</a:t>
            </a:r>
          </a:p>
          <a:p>
            <a:endParaRPr lang="en-US" sz="1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4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latin typeface="Courier New" pitchFamily="49" charset="0"/>
              </a:rPr>
              <a:t>&gt; drop1(</a:t>
            </a:r>
            <a:r>
              <a:rPr lang="en-US" sz="1400" dirty="0" err="1" smtClean="0">
                <a:latin typeface="Courier New" pitchFamily="49" charset="0"/>
              </a:rPr>
              <a:t>glm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bc.deaths</a:t>
            </a:r>
            <a:r>
              <a:rPr lang="en-US" sz="1400" dirty="0" smtClean="0">
                <a:latin typeface="Courier New" pitchFamily="49" charset="0"/>
              </a:rPr>
              <a:t> ~ </a:t>
            </a:r>
            <a:r>
              <a:rPr lang="en-US" sz="1400" dirty="0" err="1" smtClean="0">
                <a:latin typeface="Courier New" pitchFamily="49" charset="0"/>
              </a:rPr>
              <a:t>age+period+area+age:period+age:area+period:area+offset</a:t>
            </a:r>
            <a:r>
              <a:rPr lang="en-US" sz="1400" dirty="0" smtClean="0">
                <a:latin typeface="Courier New" pitchFamily="49" charset="0"/>
              </a:rPr>
              <a:t>(log(</a:t>
            </a:r>
            <a:r>
              <a:rPr lang="en-US" sz="1400" dirty="0" err="1" smtClean="0">
                <a:latin typeface="Courier New" pitchFamily="49" charset="0"/>
              </a:rPr>
              <a:t>p.yr</a:t>
            </a:r>
            <a:r>
              <a:rPr lang="en-US" sz="1400" dirty="0" smtClean="0">
                <a:latin typeface="Courier New" pitchFamily="49" charset="0"/>
              </a:rPr>
              <a:t>))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,family=</a:t>
            </a:r>
            <a:r>
              <a:rPr lang="en-US" sz="1400" dirty="0" err="1" smtClean="0">
                <a:latin typeface="Courier New" pitchFamily="49" charset="0"/>
              </a:rPr>
              <a:t>poisson</a:t>
            </a:r>
            <a:r>
              <a:rPr lang="en-US" sz="1400" dirty="0" smtClean="0">
                <a:latin typeface="Courier New" pitchFamily="49" charset="0"/>
              </a:rPr>
              <a:t>),test="</a:t>
            </a:r>
            <a:r>
              <a:rPr lang="en-US" sz="1400" dirty="0" err="1" smtClean="0">
                <a:latin typeface="Courier New" pitchFamily="49" charset="0"/>
              </a:rPr>
              <a:t>Chisq</a:t>
            </a:r>
            <a:r>
              <a:rPr lang="en-US" sz="1400" dirty="0" smtClean="0">
                <a:latin typeface="Courier New" pitchFamily="49" charset="0"/>
              </a:rPr>
              <a:t>")</a:t>
            </a: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Single term deletions</a:t>
            </a: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Model:</a:t>
            </a:r>
          </a:p>
          <a:p>
            <a:r>
              <a:rPr lang="en-US" sz="1400" dirty="0" err="1" smtClean="0">
                <a:latin typeface="Courier New" pitchFamily="49" charset="0"/>
              </a:rPr>
              <a:t>bc.deaths</a:t>
            </a:r>
            <a:r>
              <a:rPr lang="en-US" sz="1400" dirty="0" smtClean="0">
                <a:latin typeface="Courier New" pitchFamily="49" charset="0"/>
              </a:rPr>
              <a:t> ~ age + period + area + </a:t>
            </a:r>
            <a:r>
              <a:rPr lang="en-US" sz="1400" dirty="0" err="1" smtClean="0">
                <a:latin typeface="Courier New" pitchFamily="49" charset="0"/>
              </a:rPr>
              <a:t>age:period</a:t>
            </a:r>
            <a:r>
              <a:rPr lang="en-US" sz="1400" dirty="0" smtClean="0">
                <a:latin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</a:rPr>
              <a:t>age:area</a:t>
            </a:r>
            <a:r>
              <a:rPr lang="en-US" sz="1400" dirty="0" smtClean="0">
                <a:latin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</a:rPr>
              <a:t>period:area</a:t>
            </a:r>
            <a:r>
              <a:rPr lang="en-US" sz="1400" dirty="0" smtClean="0">
                <a:latin typeface="Courier New" pitchFamily="49" charset="0"/>
              </a:rPr>
              <a:t> + </a:t>
            </a:r>
          </a:p>
          <a:p>
            <a:r>
              <a:rPr lang="en-US" sz="1400" dirty="0" smtClean="0">
                <a:latin typeface="Courier New" pitchFamily="49" charset="0"/>
              </a:rPr>
              <a:t>    offset(log(</a:t>
            </a:r>
            <a:r>
              <a:rPr lang="en-US" sz="1400" dirty="0" err="1" smtClean="0">
                <a:latin typeface="Courier New" pitchFamily="49" charset="0"/>
              </a:rPr>
              <a:t>p.yr</a:t>
            </a:r>
            <a:r>
              <a:rPr lang="en-US" sz="1400" dirty="0" smtClean="0">
                <a:latin typeface="Courier New" pitchFamily="49" charset="0"/>
              </a:rPr>
              <a:t>))</a:t>
            </a:r>
          </a:p>
          <a:p>
            <a:r>
              <a:rPr lang="en-US" sz="1400" dirty="0" smtClean="0">
                <a:latin typeface="Courier New" pitchFamily="49" charset="0"/>
              </a:rPr>
              <a:t>            </a:t>
            </a:r>
            <a:r>
              <a:rPr lang="en-US" sz="1400" dirty="0" err="1" smtClean="0">
                <a:latin typeface="Courier New" pitchFamily="49" charset="0"/>
              </a:rPr>
              <a:t>Df</a:t>
            </a:r>
            <a:r>
              <a:rPr lang="en-US" sz="1400" dirty="0" smtClean="0">
                <a:latin typeface="Courier New" pitchFamily="49" charset="0"/>
              </a:rPr>
              <a:t> Deviance     AIC     LRT   Pr(Chi)    </a:t>
            </a:r>
          </a:p>
          <a:p>
            <a:r>
              <a:rPr lang="en-US" sz="1400" dirty="0" smtClean="0">
                <a:latin typeface="Courier New" pitchFamily="49" charset="0"/>
              </a:rPr>
              <a:t>&lt;none&gt;            5.458 202.405                      </a:t>
            </a:r>
          </a:p>
          <a:p>
            <a:r>
              <a:rPr lang="en-US" sz="1400" dirty="0" err="1" smtClean="0">
                <a:latin typeface="Courier New" pitchFamily="49" charset="0"/>
              </a:rPr>
              <a:t>age:period</a:t>
            </a:r>
            <a:r>
              <a:rPr lang="en-US" sz="1400" dirty="0" smtClean="0">
                <a:latin typeface="Courier New" pitchFamily="49" charset="0"/>
              </a:rPr>
              <a:t>   5   34.792 221.739  29.334 1.994e-05 ***</a:t>
            </a:r>
          </a:p>
          <a:p>
            <a:r>
              <a:rPr lang="en-US" sz="1400" dirty="0" err="1" smtClean="0">
                <a:latin typeface="Courier New" pitchFamily="49" charset="0"/>
              </a:rPr>
              <a:t>age:area</a:t>
            </a:r>
            <a:r>
              <a:rPr lang="en-US" sz="1400" dirty="0" smtClean="0">
                <a:latin typeface="Courier New" pitchFamily="49" charset="0"/>
              </a:rPr>
              <a:t>     5   17.279 204.226  11.821 0.0373179 *  </a:t>
            </a:r>
          </a:p>
          <a:p>
            <a:r>
              <a:rPr lang="en-US" sz="1400" dirty="0" err="1" smtClean="0">
                <a:latin typeface="Courier New" pitchFamily="49" charset="0"/>
              </a:rPr>
              <a:t>period:area</a:t>
            </a:r>
            <a:r>
              <a:rPr lang="en-US" sz="1400" dirty="0" smtClean="0">
                <a:latin typeface="Courier New" pitchFamily="49" charset="0"/>
              </a:rPr>
              <a:t>  1   16.775 211.722  11.317 0.0007678 ***</a:t>
            </a:r>
          </a:p>
          <a:p>
            <a:r>
              <a:rPr lang="en-US" sz="1400" dirty="0" smtClean="0">
                <a:latin typeface="Courier New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itchFamily="49" charset="0"/>
              </a:rPr>
              <a:t>Signif</a:t>
            </a:r>
            <a:r>
              <a:rPr lang="en-US" sz="1400" dirty="0" smtClean="0">
                <a:latin typeface="Courier New" pitchFamily="49" charset="0"/>
              </a:rPr>
              <a:t>. codes:  0 ‘***’ 0.001 ‘**’ 0.01 ‘*’ 0.05 ‘.’ 0.1 ‘ ’ 1 </a:t>
            </a:r>
          </a:p>
        </p:txBody>
      </p:sp>
    </p:spTree>
    <p:extLst>
      <p:ext uri="{BB962C8B-B14F-4D97-AF65-F5344CB8AC3E}">
        <p14:creationId xmlns:p14="http://schemas.microsoft.com/office/powerpoint/2010/main" val="401309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5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latin typeface="Courier New" pitchFamily="49" charset="0"/>
              </a:rPr>
              <a:t>&gt; summary(</a:t>
            </a:r>
            <a:r>
              <a:rPr lang="en-US" sz="1400" dirty="0" err="1" smtClean="0">
                <a:latin typeface="Courier New" pitchFamily="49" charset="0"/>
              </a:rPr>
              <a:t>glm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bc.deaths</a:t>
            </a:r>
            <a:r>
              <a:rPr lang="en-US" sz="1400" dirty="0" smtClean="0">
                <a:latin typeface="Courier New" pitchFamily="49" charset="0"/>
              </a:rPr>
              <a:t> ~    </a:t>
            </a:r>
          </a:p>
          <a:p>
            <a:r>
              <a:rPr lang="en-US" sz="1400" dirty="0" smtClean="0">
                <a:latin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</a:rPr>
              <a:t>age+period+area+age:period+age:area+period:area+offset</a:t>
            </a:r>
            <a:r>
              <a:rPr lang="en-US" sz="1400" dirty="0" smtClean="0">
                <a:latin typeface="Courier New" pitchFamily="49" charset="0"/>
              </a:rPr>
              <a:t>(log(</a:t>
            </a:r>
            <a:r>
              <a:rPr lang="en-US" sz="1400" dirty="0" err="1" smtClean="0">
                <a:latin typeface="Courier New" pitchFamily="49" charset="0"/>
              </a:rPr>
              <a:t>p.yr</a:t>
            </a:r>
            <a:r>
              <a:rPr lang="en-US" sz="1400" dirty="0" smtClean="0">
                <a:latin typeface="Courier New" pitchFamily="49" charset="0"/>
              </a:rPr>
              <a:t>)),</a:t>
            </a:r>
          </a:p>
          <a:p>
            <a:r>
              <a:rPr lang="en-US" sz="1400" dirty="0" smtClean="0">
                <a:latin typeface="Courier New" pitchFamily="49" charset="0"/>
              </a:rPr>
              <a:t>  family=</a:t>
            </a:r>
            <a:r>
              <a:rPr lang="en-US" sz="1400" dirty="0" err="1" smtClean="0">
                <a:latin typeface="Courier New" pitchFamily="49" charset="0"/>
              </a:rPr>
              <a:t>poisson</a:t>
            </a:r>
            <a:r>
              <a:rPr lang="en-US" sz="1400" dirty="0" smtClean="0">
                <a:latin typeface="Courier New" pitchFamily="49" charset="0"/>
              </a:rPr>
              <a:t>),test="</a:t>
            </a:r>
            <a:r>
              <a:rPr lang="en-US" sz="1400" dirty="0" err="1" smtClean="0">
                <a:latin typeface="Courier New" pitchFamily="49" charset="0"/>
              </a:rPr>
              <a:t>Chisq</a:t>
            </a:r>
            <a:r>
              <a:rPr lang="en-US" sz="1400" dirty="0" smtClean="0">
                <a:latin typeface="Courier New" pitchFamily="49" charset="0"/>
              </a:rPr>
              <a:t>")</a:t>
            </a: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Coefficients: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Estimate Std. Error z value Pr(&gt;|z|)    </a:t>
            </a:r>
          </a:p>
          <a:p>
            <a:r>
              <a:rPr lang="en-US" sz="1400" dirty="0" smtClean="0">
                <a:latin typeface="Courier New" pitchFamily="49" charset="0"/>
              </a:rPr>
              <a:t>(Intercept)              -8.71065    0.20674 -42.133  &lt; 2e-16 ***</a:t>
            </a:r>
          </a:p>
          <a:p>
            <a:r>
              <a:rPr lang="en-US" sz="1400" dirty="0" smtClean="0">
                <a:latin typeface="Courier New" pitchFamily="49" charset="0"/>
              </a:rPr>
              <a:t>age55-59                  0.59227    0.23373   2.534 0.011277 *  </a:t>
            </a:r>
          </a:p>
          <a:p>
            <a:r>
              <a:rPr lang="en-US" sz="1400" dirty="0" smtClean="0">
                <a:latin typeface="Courier New" pitchFamily="49" charset="0"/>
              </a:rPr>
              <a:t>age60-64                  1.08881    0.22321   4.878 1.07e-06 ***</a:t>
            </a:r>
          </a:p>
          <a:p>
            <a:r>
              <a:rPr lang="en-US" sz="1400" dirty="0" smtClean="0">
                <a:latin typeface="Courier New" pitchFamily="49" charset="0"/>
              </a:rPr>
              <a:t>age65-69                  1.24619    0.21945   5.679 1.36e-08 ***</a:t>
            </a:r>
          </a:p>
          <a:p>
            <a:r>
              <a:rPr lang="en-US" sz="1400" dirty="0" smtClean="0">
                <a:latin typeface="Courier New" pitchFamily="49" charset="0"/>
              </a:rPr>
              <a:t>age70-74                  1.62200    0.21709   7.472 7.93e-14 ***</a:t>
            </a:r>
          </a:p>
          <a:p>
            <a:r>
              <a:rPr lang="en-US" sz="1400" dirty="0" smtClean="0">
                <a:latin typeface="Courier New" pitchFamily="49" charset="0"/>
              </a:rPr>
              <a:t>age75-79                  1.93431    0.23583   8.202 2.36e-16 ***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period1980s               0.76507    0.15539   4.924 8.50e-07 ***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areaNational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             -0.36892    0.20220  -1.825 0.068070 .  </a:t>
            </a:r>
          </a:p>
          <a:p>
            <a:r>
              <a:rPr lang="en-US" sz="1400" dirty="0" smtClean="0">
                <a:latin typeface="Courier New" pitchFamily="49" charset="0"/>
              </a:rPr>
              <a:t>age55-59:period1980s     -0.34415    0.14996  -2.295 0.021735 *  </a:t>
            </a:r>
          </a:p>
          <a:p>
            <a:r>
              <a:rPr lang="en-US" sz="1400" dirty="0" smtClean="0">
                <a:latin typeface="Courier New" pitchFamily="49" charset="0"/>
              </a:rPr>
              <a:t>age60-64:period1980s     -0.55380    0.14786  -3.746 0.000180 ***</a:t>
            </a:r>
          </a:p>
          <a:p>
            <a:r>
              <a:rPr lang="en-US" sz="1400" dirty="0" smtClean="0">
                <a:latin typeface="Courier New" pitchFamily="49" charset="0"/>
              </a:rPr>
              <a:t>age65-69:period1980s     -0.58432    0.14731  -3.967 7.29e-05 ***</a:t>
            </a:r>
          </a:p>
          <a:p>
            <a:r>
              <a:rPr lang="en-US" sz="1400" dirty="0" smtClean="0">
                <a:latin typeface="Courier New" pitchFamily="49" charset="0"/>
              </a:rPr>
              <a:t>age70-74:period1980s     -0.65739    0.14776  -4.449 8.62e-06 ***</a:t>
            </a:r>
          </a:p>
          <a:p>
            <a:r>
              <a:rPr lang="en-US" sz="1400" dirty="0" smtClean="0">
                <a:latin typeface="Courier New" pitchFamily="49" charset="0"/>
              </a:rPr>
              <a:t>age75-79:period1980s     -0.56839    0.16360  -3.474 0.000512 ***</a:t>
            </a:r>
          </a:p>
          <a:p>
            <a:r>
              <a:rPr lang="en-US" sz="1400" dirty="0" smtClean="0">
                <a:latin typeface="Courier New" pitchFamily="49" charset="0"/>
              </a:rPr>
              <a:t>age55-59:areaNational     0.69382    0.22708   3.055 0.002248 ** </a:t>
            </a:r>
          </a:p>
          <a:p>
            <a:r>
              <a:rPr lang="en-US" sz="1400" dirty="0" smtClean="0">
                <a:latin typeface="Courier New" pitchFamily="49" charset="0"/>
              </a:rPr>
              <a:t>age60-64:areaNational     0.52311    0.21633   2.418 0.015600 *  </a:t>
            </a:r>
          </a:p>
          <a:p>
            <a:r>
              <a:rPr lang="en-US" sz="1400" dirty="0" smtClean="0">
                <a:latin typeface="Courier New" pitchFamily="49" charset="0"/>
              </a:rPr>
              <a:t>age65-69:areaNational     0.49641    0.21251   2.336 0.019492 *  </a:t>
            </a:r>
          </a:p>
          <a:p>
            <a:r>
              <a:rPr lang="en-US" sz="1400" dirty="0" smtClean="0">
                <a:latin typeface="Courier New" pitchFamily="49" charset="0"/>
              </a:rPr>
              <a:t>age70-74:areaNational     0.38044    0.21047   1.808 0.070675 .  </a:t>
            </a:r>
          </a:p>
          <a:p>
            <a:r>
              <a:rPr lang="en-US" sz="1400" dirty="0" smtClean="0">
                <a:latin typeface="Courier New" pitchFamily="49" charset="0"/>
              </a:rPr>
              <a:t>age75-79:areaNational     0.33547    0.22865   1.467 0.142325   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period1980s:areaNational -0.29262    0.08796  -3.327 0.000879 ***</a:t>
            </a:r>
          </a:p>
          <a:p>
            <a:r>
              <a:rPr lang="en-US" sz="1400" dirty="0" smtClean="0">
                <a:latin typeface="Courier New" pitchFamily="49" charset="0"/>
              </a:rPr>
              <a:t>&gt; </a:t>
            </a:r>
            <a:r>
              <a:rPr lang="en-US" sz="1400" dirty="0" err="1" smtClean="0">
                <a:latin typeface="Courier New" pitchFamily="49" charset="0"/>
              </a:rPr>
              <a:t>tapply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bc.deaths</a:t>
            </a:r>
            <a:r>
              <a:rPr lang="en-US" sz="1400" dirty="0" smtClean="0">
                <a:latin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</a:rPr>
              <a:t>p.yr,list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area,period</a:t>
            </a:r>
            <a:r>
              <a:rPr lang="en-US" sz="1400" dirty="0" smtClean="0">
                <a:latin typeface="Courier New" pitchFamily="49" charset="0"/>
              </a:rPr>
              <a:t>),mean)*100000</a:t>
            </a:r>
          </a:p>
          <a:p>
            <a:r>
              <a:rPr lang="en-US" sz="1400" dirty="0" smtClean="0">
                <a:latin typeface="Courier New" pitchFamily="49" charset="0"/>
              </a:rPr>
              <a:t>            1990s    1980s</a:t>
            </a:r>
          </a:p>
          <a:p>
            <a:r>
              <a:rPr lang="en-US" sz="1400" dirty="0" smtClean="0">
                <a:latin typeface="Courier New" pitchFamily="49" charset="0"/>
              </a:rPr>
              <a:t>Local    57.42036 74.18913</a:t>
            </a:r>
          </a:p>
          <a:p>
            <a:r>
              <a:rPr lang="en-US" sz="1400" dirty="0" smtClean="0">
                <a:latin typeface="Courier New" pitchFamily="49" charset="0"/>
              </a:rPr>
              <a:t>National 61.76304 57.55497</a:t>
            </a:r>
          </a:p>
          <a:p>
            <a:endParaRPr lang="en-US" sz="1400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0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elastic net to develop predictors for AD vs. NDC.</a:t>
            </a:r>
          </a:p>
          <a:p>
            <a:r>
              <a:rPr lang="en-US" dirty="0" smtClean="0"/>
              <a:t>Try repeated cross-validation runs and compare the plots.</a:t>
            </a:r>
          </a:p>
          <a:p>
            <a:r>
              <a:rPr lang="en-US" dirty="0" smtClean="0"/>
              <a:t>What happens if we use </a:t>
            </a:r>
            <a:r>
              <a:rPr lang="el-GR" dirty="0" smtClean="0"/>
              <a:t>α</a:t>
            </a:r>
            <a:r>
              <a:rPr lang="en-US" dirty="0" smtClean="0"/>
              <a:t> = 0.3 or 0.7 instead of 0.5?</a:t>
            </a:r>
          </a:p>
          <a:p>
            <a:r>
              <a:rPr lang="en-US" dirty="0" smtClean="0"/>
              <a:t>Why would we run into difficulties if we used cross-validated logistic regression?</a:t>
            </a:r>
          </a:p>
          <a:p>
            <a:r>
              <a:rPr lang="en-US" dirty="0" smtClean="0"/>
              <a:t>Repeat the analysis for AD vs. </a:t>
            </a:r>
            <a:r>
              <a:rPr lang="en-US" smtClean="0"/>
              <a:t>OD.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0F83-B7F6-473E-854C-5A1ECDB4EA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7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972264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latin typeface="Courier New" pitchFamily="49" charset="0"/>
              </a:rPr>
              <a:t>&gt; </a:t>
            </a:r>
            <a:r>
              <a:rPr lang="en-US" sz="1400" dirty="0">
                <a:latin typeface="Courier New" pitchFamily="49" charset="0"/>
              </a:rPr>
              <a:t>library(</a:t>
            </a:r>
            <a:r>
              <a:rPr lang="en-US" sz="1400" dirty="0" err="1">
                <a:latin typeface="Courier New" pitchFamily="49" charset="0"/>
              </a:rPr>
              <a:t>glmnet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</a:rPr>
              <a:t>&gt; </a:t>
            </a:r>
            <a:r>
              <a:rPr lang="en-US" sz="1400" dirty="0">
                <a:latin typeface="Courier New" pitchFamily="49" charset="0"/>
              </a:rPr>
              <a:t>dim(</a:t>
            </a:r>
            <a:r>
              <a:rPr lang="en-US" sz="1400" dirty="0" err="1">
                <a:latin typeface="Courier New" pitchFamily="49" charset="0"/>
              </a:rPr>
              <a:t>ad.data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[1] 104 125</a:t>
            </a:r>
          </a:p>
          <a:p>
            <a:r>
              <a:rPr lang="en-US" sz="1400" dirty="0">
                <a:latin typeface="Courier New" pitchFamily="49" charset="0"/>
              </a:rPr>
              <a:t>&gt; diagnosis &lt;- </a:t>
            </a:r>
            <a:r>
              <a:rPr lang="en-US" sz="1400" dirty="0" err="1">
                <a:latin typeface="Courier New" pitchFamily="49" charset="0"/>
              </a:rPr>
              <a:t>ad.data</a:t>
            </a:r>
            <a:r>
              <a:rPr lang="en-US" sz="1400" dirty="0">
                <a:latin typeface="Courier New" pitchFamily="49" charset="0"/>
              </a:rPr>
              <a:t>[,1]</a:t>
            </a:r>
          </a:p>
          <a:p>
            <a:r>
              <a:rPr lang="en-US" sz="1400" dirty="0">
                <a:latin typeface="Courier New" pitchFamily="49" charset="0"/>
              </a:rPr>
              <a:t>&gt; summary(diagnosis)</a:t>
            </a:r>
          </a:p>
          <a:p>
            <a:r>
              <a:rPr lang="en-US" sz="1400" dirty="0">
                <a:latin typeface="Courier New" pitchFamily="49" charset="0"/>
              </a:rPr>
              <a:t> AD NDC  OD </a:t>
            </a:r>
          </a:p>
          <a:p>
            <a:r>
              <a:rPr lang="en-US" sz="1400" dirty="0">
                <a:latin typeface="Courier New" pitchFamily="49" charset="0"/>
              </a:rPr>
              <a:t> 33  30  41 </a:t>
            </a:r>
          </a:p>
          <a:p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isub</a:t>
            </a:r>
            <a:r>
              <a:rPr lang="en-US" sz="1400" dirty="0">
                <a:latin typeface="Courier New" pitchFamily="49" charset="0"/>
              </a:rPr>
              <a:t> &lt;- diagnosis != "NDC"</a:t>
            </a:r>
          </a:p>
          <a:p>
            <a:r>
              <a:rPr lang="en-US" sz="1400" dirty="0">
                <a:latin typeface="Courier New" pitchFamily="49" charset="0"/>
              </a:rPr>
              <a:t>&gt; admat.net &lt;- </a:t>
            </a:r>
            <a:r>
              <a:rPr lang="en-US" sz="1400" dirty="0" err="1">
                <a:latin typeface="Courier New" pitchFamily="49" charset="0"/>
              </a:rPr>
              <a:t>as.matrix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ad.data</a:t>
            </a:r>
            <a:r>
              <a:rPr lang="en-US" sz="1400" dirty="0">
                <a:latin typeface="Courier New" pitchFamily="49" charset="0"/>
              </a:rPr>
              <a:t>[isub,-1])</a:t>
            </a:r>
          </a:p>
          <a:p>
            <a:r>
              <a:rPr lang="en-US" sz="1400" dirty="0">
                <a:latin typeface="Courier New" pitchFamily="49" charset="0"/>
              </a:rPr>
              <a:t>&gt; diag.net &lt;- </a:t>
            </a:r>
            <a:r>
              <a:rPr lang="en-US" sz="1400" dirty="0" err="1">
                <a:latin typeface="Courier New" pitchFamily="49" charset="0"/>
              </a:rPr>
              <a:t>droplevels</a:t>
            </a:r>
            <a:r>
              <a:rPr lang="en-US" sz="1400" dirty="0">
                <a:latin typeface="Courier New" pitchFamily="49" charset="0"/>
              </a:rPr>
              <a:t>(diagnosis[</a:t>
            </a:r>
            <a:r>
              <a:rPr lang="en-US" sz="1400" dirty="0" err="1">
                <a:latin typeface="Courier New" pitchFamily="49" charset="0"/>
              </a:rPr>
              <a:t>isub</a:t>
            </a:r>
            <a:r>
              <a:rPr lang="en-US" sz="1400" dirty="0">
                <a:latin typeface="Courier New" pitchFamily="49" charset="0"/>
              </a:rPr>
              <a:t>])</a:t>
            </a:r>
          </a:p>
          <a:p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smtClean="0">
                <a:latin typeface="Courier New" pitchFamily="49" charset="0"/>
              </a:rPr>
              <a:t>summary(diag.net)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AD </a:t>
            </a:r>
            <a:r>
              <a:rPr lang="en-US" sz="1400" dirty="0">
                <a:latin typeface="Courier New" pitchFamily="49" charset="0"/>
              </a:rPr>
              <a:t>OD </a:t>
            </a:r>
          </a:p>
          <a:p>
            <a:r>
              <a:rPr lang="en-US" sz="1400" dirty="0">
                <a:latin typeface="Courier New" pitchFamily="49" charset="0"/>
              </a:rPr>
              <a:t>33 41 </a:t>
            </a:r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&gt; ad.cv &lt;- </a:t>
            </a:r>
            <a:r>
              <a:rPr lang="en-US" sz="1400" dirty="0" err="1">
                <a:latin typeface="Courier New" pitchFamily="49" charset="0"/>
              </a:rPr>
              <a:t>cv.glmnet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admat.net,diag.net,family</a:t>
            </a:r>
            <a:r>
              <a:rPr lang="en-US" sz="1400" dirty="0">
                <a:latin typeface="Courier New" pitchFamily="49" charset="0"/>
              </a:rPr>
              <a:t>="binomial")</a:t>
            </a:r>
          </a:p>
          <a:p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lmin</a:t>
            </a:r>
            <a:r>
              <a:rPr lang="en-US" sz="1400" dirty="0">
                <a:latin typeface="Courier New" pitchFamily="49" charset="0"/>
              </a:rPr>
              <a:t> &lt;- </a:t>
            </a:r>
            <a:r>
              <a:rPr lang="en-US" sz="1400" dirty="0" err="1">
                <a:latin typeface="Courier New" pitchFamily="49" charset="0"/>
              </a:rPr>
              <a:t>ad.cv$lambda.min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&gt; l1se &lt;- ad.cv$lambda.1se</a:t>
            </a:r>
          </a:p>
          <a:p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lmin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[1] 0.01028176</a:t>
            </a:r>
          </a:p>
          <a:p>
            <a:r>
              <a:rPr lang="en-US" sz="1400" dirty="0">
                <a:latin typeface="Courier New" pitchFamily="49" charset="0"/>
              </a:rPr>
              <a:t>&gt; l1se</a:t>
            </a:r>
          </a:p>
          <a:p>
            <a:r>
              <a:rPr lang="en-US" sz="1400" dirty="0">
                <a:latin typeface="Courier New" pitchFamily="49" charset="0"/>
              </a:rPr>
              <a:t>[1] 0.0630879</a:t>
            </a:r>
            <a:endParaRPr lang="en-US" sz="1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9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8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97226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&gt; ad.net &lt;- </a:t>
            </a:r>
            <a:r>
              <a:rPr lang="en-US" sz="1400" dirty="0" err="1">
                <a:latin typeface="Courier New" pitchFamily="49" charset="0"/>
              </a:rPr>
              <a:t>glmnet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admat.net,diag.net,family</a:t>
            </a:r>
            <a:r>
              <a:rPr lang="en-US" sz="1400" dirty="0">
                <a:latin typeface="Courier New" pitchFamily="49" charset="0"/>
              </a:rPr>
              <a:t>="binomial")</a:t>
            </a:r>
          </a:p>
          <a:p>
            <a:r>
              <a:rPr lang="en-US" sz="1400" dirty="0">
                <a:latin typeface="Courier New" pitchFamily="49" charset="0"/>
              </a:rPr>
              <a:t>&gt; predict(</a:t>
            </a:r>
            <a:r>
              <a:rPr lang="en-US" sz="1400" dirty="0" err="1">
                <a:latin typeface="Courier New" pitchFamily="49" charset="0"/>
              </a:rPr>
              <a:t>ad.net,s</a:t>
            </a:r>
            <a:r>
              <a:rPr lang="en-US" sz="1400" dirty="0">
                <a:latin typeface="Courier New" pitchFamily="49" charset="0"/>
              </a:rPr>
              <a:t>=</a:t>
            </a:r>
            <a:r>
              <a:rPr lang="en-US" sz="1400" dirty="0" err="1">
                <a:latin typeface="Courier New" pitchFamily="49" charset="0"/>
              </a:rPr>
              <a:t>lmin,type</a:t>
            </a:r>
            <a:r>
              <a:rPr lang="en-US" sz="1400" dirty="0">
                <a:latin typeface="Courier New" pitchFamily="49" charset="0"/>
              </a:rPr>
              <a:t>="nonzero")</a:t>
            </a:r>
          </a:p>
          <a:p>
            <a:r>
              <a:rPr lang="en-US" sz="1400" dirty="0">
                <a:latin typeface="Courier New" pitchFamily="49" charset="0"/>
              </a:rPr>
              <a:t>    X1</a:t>
            </a:r>
          </a:p>
          <a:p>
            <a:r>
              <a:rPr lang="en-US" sz="1400" dirty="0">
                <a:latin typeface="Courier New" pitchFamily="49" charset="0"/>
              </a:rPr>
              <a:t>1    1</a:t>
            </a:r>
          </a:p>
          <a:p>
            <a:r>
              <a:rPr lang="en-US" sz="1400" dirty="0">
                <a:latin typeface="Courier New" pitchFamily="49" charset="0"/>
              </a:rPr>
              <a:t>2    8</a:t>
            </a:r>
          </a:p>
          <a:p>
            <a:r>
              <a:rPr lang="en-US" sz="1400" dirty="0">
                <a:latin typeface="Courier New" pitchFamily="49" charset="0"/>
              </a:rPr>
              <a:t>3   10</a:t>
            </a:r>
          </a:p>
          <a:p>
            <a:r>
              <a:rPr lang="en-US" sz="1400" dirty="0">
                <a:latin typeface="Courier New" pitchFamily="49" charset="0"/>
              </a:rPr>
              <a:t>4   12</a:t>
            </a:r>
          </a:p>
          <a:p>
            <a:r>
              <a:rPr lang="en-US" sz="1400" dirty="0">
                <a:latin typeface="Courier New" pitchFamily="49" charset="0"/>
              </a:rPr>
              <a:t>5   20</a:t>
            </a:r>
          </a:p>
          <a:p>
            <a:r>
              <a:rPr lang="en-US" sz="1400" dirty="0">
                <a:latin typeface="Courier New" pitchFamily="49" charset="0"/>
              </a:rPr>
              <a:t>6   22</a:t>
            </a:r>
          </a:p>
          <a:p>
            <a:r>
              <a:rPr lang="en-US" sz="1400" dirty="0" smtClean="0">
                <a:latin typeface="Courier New" pitchFamily="49" charset="0"/>
              </a:rPr>
              <a:t>……………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25 </a:t>
            </a:r>
            <a:r>
              <a:rPr lang="en-US" sz="1400" dirty="0">
                <a:latin typeface="Courier New" pitchFamily="49" charset="0"/>
              </a:rPr>
              <a:t>113</a:t>
            </a:r>
          </a:p>
          <a:p>
            <a:r>
              <a:rPr lang="en-US" sz="1400" dirty="0">
                <a:latin typeface="Courier New" pitchFamily="49" charset="0"/>
              </a:rPr>
              <a:t>26 117</a:t>
            </a:r>
          </a:p>
          <a:p>
            <a:r>
              <a:rPr lang="en-US" sz="1400" dirty="0">
                <a:latin typeface="Courier New" pitchFamily="49" charset="0"/>
              </a:rPr>
              <a:t>27 118</a:t>
            </a:r>
          </a:p>
          <a:p>
            <a:r>
              <a:rPr lang="en-US" sz="1400" dirty="0">
                <a:latin typeface="Courier New" pitchFamily="49" charset="0"/>
              </a:rPr>
              <a:t>&gt; predict(</a:t>
            </a:r>
            <a:r>
              <a:rPr lang="en-US" sz="1400" dirty="0" err="1">
                <a:latin typeface="Courier New" pitchFamily="49" charset="0"/>
              </a:rPr>
              <a:t>ad.net,s</a:t>
            </a:r>
            <a:r>
              <a:rPr lang="en-US" sz="1400" dirty="0">
                <a:latin typeface="Courier New" pitchFamily="49" charset="0"/>
              </a:rPr>
              <a:t>=l1se,type="nonzero")</a:t>
            </a:r>
          </a:p>
          <a:p>
            <a:r>
              <a:rPr lang="en-US" sz="1400" dirty="0">
                <a:latin typeface="Courier New" pitchFamily="49" charset="0"/>
              </a:rPr>
              <a:t>    X1</a:t>
            </a:r>
          </a:p>
          <a:p>
            <a:r>
              <a:rPr lang="en-US" sz="1400" dirty="0">
                <a:latin typeface="Courier New" pitchFamily="49" charset="0"/>
              </a:rPr>
              <a:t>1    1</a:t>
            </a:r>
          </a:p>
          <a:p>
            <a:r>
              <a:rPr lang="en-US" sz="1400" dirty="0">
                <a:latin typeface="Courier New" pitchFamily="49" charset="0"/>
              </a:rPr>
              <a:t>2   10</a:t>
            </a:r>
          </a:p>
          <a:p>
            <a:r>
              <a:rPr lang="en-US" sz="1400" dirty="0">
                <a:latin typeface="Courier New" pitchFamily="49" charset="0"/>
              </a:rPr>
              <a:t>3   12</a:t>
            </a:r>
          </a:p>
          <a:p>
            <a:r>
              <a:rPr lang="en-US" sz="1400" dirty="0">
                <a:latin typeface="Courier New" pitchFamily="49" charset="0"/>
              </a:rPr>
              <a:t>4   17</a:t>
            </a:r>
          </a:p>
          <a:p>
            <a:r>
              <a:rPr lang="en-US" sz="1400" dirty="0">
                <a:latin typeface="Courier New" pitchFamily="49" charset="0"/>
              </a:rPr>
              <a:t>5   28</a:t>
            </a:r>
          </a:p>
          <a:p>
            <a:r>
              <a:rPr lang="en-US" sz="1400" dirty="0">
                <a:latin typeface="Courier New" pitchFamily="49" charset="0"/>
              </a:rPr>
              <a:t>6   32</a:t>
            </a:r>
          </a:p>
          <a:p>
            <a:r>
              <a:rPr lang="en-US" sz="1400" dirty="0">
                <a:latin typeface="Courier New" pitchFamily="49" charset="0"/>
              </a:rPr>
              <a:t>7   69</a:t>
            </a:r>
          </a:p>
          <a:p>
            <a:r>
              <a:rPr lang="en-US" sz="1400" dirty="0">
                <a:latin typeface="Courier New" pitchFamily="49" charset="0"/>
              </a:rPr>
              <a:t>8   78</a:t>
            </a:r>
          </a:p>
          <a:p>
            <a:r>
              <a:rPr lang="en-US" sz="1400" dirty="0">
                <a:latin typeface="Courier New" pitchFamily="49" charset="0"/>
              </a:rPr>
              <a:t>9   93</a:t>
            </a:r>
          </a:p>
          <a:p>
            <a:r>
              <a:rPr lang="en-US" sz="1400" dirty="0">
                <a:latin typeface="Courier New" pitchFamily="49" charset="0"/>
              </a:rPr>
              <a:t>10 110</a:t>
            </a:r>
          </a:p>
          <a:p>
            <a:r>
              <a:rPr lang="en-US" sz="1400" dirty="0">
                <a:latin typeface="Courier New" pitchFamily="49" charset="0"/>
              </a:rPr>
              <a:t>11 120</a:t>
            </a:r>
            <a:endParaRPr lang="en-US" sz="1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451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9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972264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dirty="0" err="1">
                <a:latin typeface="Courier New" pitchFamily="49" charset="0"/>
              </a:rPr>
              <a:t>colnames</a:t>
            </a:r>
            <a:r>
              <a:rPr lang="en-US" sz="1200" dirty="0">
                <a:latin typeface="Courier New" pitchFamily="49" charset="0"/>
              </a:rPr>
              <a:t>(admat.net)[predict(</a:t>
            </a:r>
            <a:r>
              <a:rPr lang="en-US" sz="1200" dirty="0" err="1">
                <a:latin typeface="Courier New" pitchFamily="49" charset="0"/>
              </a:rPr>
              <a:t>ad.net,s</a:t>
            </a:r>
            <a:r>
              <a:rPr lang="en-US" sz="1200" dirty="0">
                <a:latin typeface="Courier New" pitchFamily="49" charset="0"/>
              </a:rPr>
              <a:t>=l1se,type="nonzero")$X1]</a:t>
            </a:r>
          </a:p>
          <a:p>
            <a:r>
              <a:rPr lang="en-US" sz="1200" dirty="0">
                <a:latin typeface="Courier New" pitchFamily="49" charset="0"/>
              </a:rPr>
              <a:t> [1] "ACE..CD143."                     "</a:t>
            </a:r>
            <a:r>
              <a:rPr lang="en-US" sz="1200" dirty="0" err="1">
                <a:latin typeface="Courier New" pitchFamily="49" charset="0"/>
              </a:rPr>
              <a:t>ApoAI</a:t>
            </a:r>
            <a:r>
              <a:rPr lang="en-US" sz="1200" dirty="0">
                <a:latin typeface="Courier New" pitchFamily="49" charset="0"/>
              </a:rPr>
              <a:t>"                           "</a:t>
            </a:r>
            <a:r>
              <a:rPr lang="en-US" sz="1200" dirty="0" err="1">
                <a:latin typeface="Courier New" pitchFamily="49" charset="0"/>
              </a:rPr>
              <a:t>ApoB</a:t>
            </a:r>
            <a:r>
              <a:rPr lang="en-US" sz="1200" dirty="0">
                <a:latin typeface="Courier New" pitchFamily="49" charset="0"/>
              </a:rPr>
              <a:t>"       </a:t>
            </a:r>
          </a:p>
          <a:p>
            <a:r>
              <a:rPr lang="en-US" sz="1200" dirty="0">
                <a:latin typeface="Courier New" pitchFamily="49" charset="0"/>
              </a:rPr>
              <a:t> [4] "Apolipoprotein.A1"               "Calcitonin"                      "CD40.Ligand</a:t>
            </a:r>
            <a:r>
              <a:rPr lang="en-US" sz="1200" dirty="0" smtClean="0">
                <a:latin typeface="Courier New" pitchFamily="49" charset="0"/>
              </a:rPr>
              <a:t>"</a:t>
            </a:r>
            <a:endParaRPr lang="en-US" sz="1200" dirty="0">
              <a:latin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</a:rPr>
              <a:t> [7] "IGF.1"                           "IL.18"                           "MIF"                            </a:t>
            </a:r>
          </a:p>
          <a:p>
            <a:r>
              <a:rPr lang="en-US" sz="1200" dirty="0">
                <a:latin typeface="Courier New" pitchFamily="49" charset="0"/>
              </a:rPr>
              <a:t>[10] "</a:t>
            </a:r>
            <a:r>
              <a:rPr lang="en-US" sz="1200" dirty="0" err="1">
                <a:latin typeface="Courier New" pitchFamily="49" charset="0"/>
              </a:rPr>
              <a:t>Prostate.Specific.Antigen..Free</a:t>
            </a:r>
            <a:r>
              <a:rPr lang="en-US" sz="1200" dirty="0">
                <a:latin typeface="Courier New" pitchFamily="49" charset="0"/>
              </a:rPr>
              <a:t>" "</a:t>
            </a:r>
            <a:r>
              <a:rPr lang="en-US" sz="1200" dirty="0" err="1">
                <a:latin typeface="Courier New" pitchFamily="49" charset="0"/>
              </a:rPr>
              <a:t>Stem.Cell.Factor</a:t>
            </a:r>
            <a:r>
              <a:rPr lang="en-US" sz="1200" dirty="0">
                <a:latin typeface="Courier New" pitchFamily="49" charset="0"/>
              </a:rPr>
              <a:t>" </a:t>
            </a:r>
            <a:endParaRPr lang="en-US" sz="1200" dirty="0" smtClean="0">
              <a:latin typeface="Courier New" pitchFamily="49" charset="0"/>
            </a:endParaRPr>
          </a:p>
          <a:p>
            <a:endParaRPr lang="en-US" sz="1200" dirty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&gt; plot(</a:t>
            </a:r>
            <a:r>
              <a:rPr lang="en-US" sz="1200" dirty="0" err="1" smtClean="0">
                <a:latin typeface="Courier New" pitchFamily="49" charset="0"/>
              </a:rPr>
              <a:t>cv.glmnet</a:t>
            </a:r>
            <a:r>
              <a:rPr lang="en-US" sz="1200" dirty="0" smtClean="0">
                <a:latin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</a:rPr>
              <a:t>admat.net,diag.net,family</a:t>
            </a:r>
            <a:r>
              <a:rPr lang="en-US" sz="1200" dirty="0">
                <a:latin typeface="Courier New" pitchFamily="49" charset="0"/>
              </a:rPr>
              <a:t>="</a:t>
            </a:r>
            <a:r>
              <a:rPr lang="en-US" sz="1200" dirty="0" err="1">
                <a:latin typeface="Courier New" pitchFamily="49" charset="0"/>
              </a:rPr>
              <a:t>binomial",type</a:t>
            </a:r>
            <a:r>
              <a:rPr lang="en-US" sz="1200" dirty="0">
                <a:latin typeface="Courier New" pitchFamily="49" charset="0"/>
              </a:rPr>
              <a:t>="class</a:t>
            </a:r>
            <a:r>
              <a:rPr lang="en-US" sz="1200" dirty="0" smtClean="0">
                <a:latin typeface="Courier New" pitchFamily="49" charset="0"/>
              </a:rPr>
              <a:t>"))</a:t>
            </a:r>
          </a:p>
          <a:p>
            <a:r>
              <a:rPr lang="en-US" sz="1200" dirty="0">
                <a:latin typeface="Courier New" pitchFamily="49" charset="0"/>
              </a:rPr>
              <a:t>&gt; plot(</a:t>
            </a:r>
            <a:r>
              <a:rPr lang="en-US" sz="1200" dirty="0" err="1">
                <a:latin typeface="Courier New" pitchFamily="49" charset="0"/>
              </a:rPr>
              <a:t>cv.glmnet</a:t>
            </a:r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admat.net,diag.net,family</a:t>
            </a:r>
            <a:r>
              <a:rPr lang="en-US" sz="1200" dirty="0">
                <a:latin typeface="Courier New" pitchFamily="49" charset="0"/>
              </a:rPr>
              <a:t>="binomial"))</a:t>
            </a:r>
            <a:endParaRPr lang="en-US" sz="12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3481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7154</TotalTime>
  <Words>1525</Words>
  <Application>Microsoft Office PowerPoint</Application>
  <PresentationFormat>Letter Paper (8.5x11 in)</PresentationFormat>
  <Paragraphs>278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Constantia</vt:lpstr>
      <vt:lpstr>Courier New</vt:lpstr>
      <vt:lpstr>Times New Roman</vt:lpstr>
      <vt:lpstr>Wingdings 2</vt:lpstr>
      <vt:lpstr>Custom Design</vt:lpstr>
      <vt:lpstr>Flow</vt:lpstr>
      <vt:lpstr>Exercise</vt:lpstr>
      <vt:lpstr>PowerPoint Presentation</vt:lpstr>
      <vt:lpstr>PowerPoint Presentation</vt:lpstr>
      <vt:lpstr>PowerPoint Presentation</vt:lpstr>
      <vt:lpstr>PowerPoint Presentation</vt:lpstr>
      <vt:lpstr>Exercise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Multidisciplinary COllaboration:  Why and How?</dc:title>
  <dc:creator>David M. Rocke</dc:creator>
  <cp:lastModifiedBy>David Rocke</cp:lastModifiedBy>
  <cp:revision>124</cp:revision>
  <cp:lastPrinted>1998-10-01T03:37:39Z</cp:lastPrinted>
  <dcterms:created xsi:type="dcterms:W3CDTF">1998-09-24T18:03:49Z</dcterms:created>
  <dcterms:modified xsi:type="dcterms:W3CDTF">2015-05-25T17:03:42Z</dcterms:modified>
</cp:coreProperties>
</file>